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64" r:id="rId3"/>
    <p:sldId id="291" r:id="rId4"/>
    <p:sldId id="292" r:id="rId5"/>
    <p:sldId id="293" r:id="rId6"/>
    <p:sldId id="267" r:id="rId7"/>
    <p:sldId id="296" r:id="rId8"/>
    <p:sldId id="299" r:id="rId9"/>
    <p:sldId id="294" r:id="rId10"/>
    <p:sldId id="297" r:id="rId11"/>
    <p:sldId id="295" r:id="rId12"/>
    <p:sldId id="298" r:id="rId13"/>
    <p:sldId id="300" r:id="rId14"/>
    <p:sldId id="302" r:id="rId15"/>
    <p:sldId id="304" r:id="rId16"/>
    <p:sldId id="306" r:id="rId17"/>
    <p:sldId id="308" r:id="rId18"/>
    <p:sldId id="310" r:id="rId19"/>
    <p:sldId id="312" r:id="rId20"/>
    <p:sldId id="314" r:id="rId21"/>
    <p:sldId id="316" r:id="rId22"/>
    <p:sldId id="318" r:id="rId23"/>
    <p:sldId id="319" r:id="rId24"/>
    <p:sldId id="320" r:id="rId25"/>
    <p:sldId id="321" r:id="rId26"/>
    <p:sldId id="323" r:id="rId27"/>
    <p:sldId id="324" r:id="rId28"/>
    <p:sldId id="325" r:id="rId29"/>
    <p:sldId id="329" r:id="rId30"/>
    <p:sldId id="330" r:id="rId31"/>
    <p:sldId id="328" r:id="rId32"/>
    <p:sldId id="333" r:id="rId33"/>
    <p:sldId id="335" r:id="rId34"/>
    <p:sldId id="331" r:id="rId35"/>
    <p:sldId id="332" r:id="rId36"/>
    <p:sldId id="285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8" autoAdjust="0"/>
    <p:restoredTop sz="94660"/>
  </p:normalViewPr>
  <p:slideViewPr>
    <p:cSldViewPr>
      <p:cViewPr varScale="1">
        <p:scale>
          <a:sx n="74" d="100"/>
          <a:sy n="74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2C6F32-43FF-4F4F-B190-C42FFA85A4EA}" type="datetimeFigureOut">
              <a:rPr lang="en-US" smtClean="0"/>
              <a:t>2/7/2010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DFE8B-EB2F-430C-A331-03F5E9B003A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DFE8B-EB2F-430C-A331-03F5E9B003A0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EA54-4D6F-441E-AF24-D5E2B167CC33}" type="datetimeFigureOut">
              <a:rPr lang="en-US" smtClean="0"/>
              <a:pPr/>
              <a:t>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B904-F275-4C33-8C25-54A424B684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EA54-4D6F-441E-AF24-D5E2B167CC33}" type="datetimeFigureOut">
              <a:rPr lang="en-US" smtClean="0"/>
              <a:pPr/>
              <a:t>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B904-F275-4C33-8C25-54A424B684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EA54-4D6F-441E-AF24-D5E2B167CC33}" type="datetimeFigureOut">
              <a:rPr lang="en-US" smtClean="0"/>
              <a:pPr/>
              <a:t>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B904-F275-4C33-8C25-54A424B684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EA54-4D6F-441E-AF24-D5E2B167CC33}" type="datetimeFigureOut">
              <a:rPr lang="en-US" smtClean="0"/>
              <a:pPr/>
              <a:t>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B904-F275-4C33-8C25-54A424B684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EA54-4D6F-441E-AF24-D5E2B167CC33}" type="datetimeFigureOut">
              <a:rPr lang="en-US" smtClean="0"/>
              <a:pPr/>
              <a:t>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B904-F275-4C33-8C25-54A424B684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EA54-4D6F-441E-AF24-D5E2B167CC33}" type="datetimeFigureOut">
              <a:rPr lang="en-US" smtClean="0"/>
              <a:pPr/>
              <a:t>2/7/2010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B904-F275-4C33-8C25-54A424B684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EA54-4D6F-441E-AF24-D5E2B167CC33}" type="datetimeFigureOut">
              <a:rPr lang="en-US" smtClean="0"/>
              <a:pPr/>
              <a:t>2/7/2010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B904-F275-4C33-8C25-54A424B684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EA54-4D6F-441E-AF24-D5E2B167CC33}" type="datetimeFigureOut">
              <a:rPr lang="en-US" smtClean="0"/>
              <a:pPr/>
              <a:t>2/7/2010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B904-F275-4C33-8C25-54A424B684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EA54-4D6F-441E-AF24-D5E2B167CC33}" type="datetimeFigureOut">
              <a:rPr lang="en-US" smtClean="0"/>
              <a:pPr/>
              <a:t>2/7/2010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B904-F275-4C33-8C25-54A424B684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EA54-4D6F-441E-AF24-D5E2B167CC33}" type="datetimeFigureOut">
              <a:rPr lang="en-US" smtClean="0"/>
              <a:pPr/>
              <a:t>2/7/2010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B904-F275-4C33-8C25-54A424B684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EA54-4D6F-441E-AF24-D5E2B167CC33}" type="datetimeFigureOut">
              <a:rPr lang="en-US" smtClean="0"/>
              <a:pPr/>
              <a:t>2/7/2010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9B904-F275-4C33-8C25-54A424B684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1EA54-4D6F-441E-AF24-D5E2B167CC33}" type="datetimeFigureOut">
              <a:rPr lang="en-US" smtClean="0"/>
              <a:pPr/>
              <a:t>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9B904-F275-4C33-8C25-54A424B684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0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Word_97_-_2003_Document1.doc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Normal Curve, Standard Deviation as Ruler, and Estimations about Populations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AP Statistics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3"/>
          <p:cNvGraphicFramePr>
            <a:graphicFrameLocks noChangeAspect="1"/>
          </p:cNvGraphicFramePr>
          <p:nvPr/>
        </p:nvGraphicFramePr>
        <p:xfrm>
          <a:off x="0" y="0"/>
          <a:ext cx="4038600" cy="2809875"/>
        </p:xfrm>
        <a:graphic>
          <a:graphicData uri="http://schemas.openxmlformats.org/presentationml/2006/ole">
            <p:oleObj spid="_x0000_s48130" name="Photo Editor Photo" r:id="rId3" imgW="13336862" imgH="9276190" progId="">
              <p:embed/>
            </p:oleObj>
          </a:graphicData>
        </a:graphic>
      </p:graphicFrame>
      <p:graphicFrame>
        <p:nvGraphicFramePr>
          <p:cNvPr id="48131" name="Object 3"/>
          <p:cNvGraphicFramePr>
            <a:graphicFrameLocks noChangeAspect="1"/>
          </p:cNvGraphicFramePr>
          <p:nvPr/>
        </p:nvGraphicFramePr>
        <p:xfrm>
          <a:off x="2819400" y="2895600"/>
          <a:ext cx="5943600" cy="3617678"/>
        </p:xfrm>
        <a:graphic>
          <a:graphicData uri="http://schemas.openxmlformats.org/presentationml/2006/ole">
            <p:oleObj spid="_x0000_s48131" name="Photo Editor Photo" r:id="rId4" imgW="13336862" imgH="8116433" progId="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always defined by the mean and standard deviation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667000" y="2133600"/>
          <a:ext cx="1317812" cy="533400"/>
        </p:xfrm>
        <a:graphic>
          <a:graphicData uri="http://schemas.openxmlformats.org/presentationml/2006/ole">
            <p:oleObj spid="_x0000_s46082" name="Equation" r:id="rId3" imgW="533160" imgH="215640" progId="Equation.3">
              <p:embed/>
            </p:oleObj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2819400"/>
            <a:ext cx="7086600" cy="363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Model Summary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Perfectly symmetric and </a:t>
            </a:r>
            <a:r>
              <a:rPr lang="en-US" dirty="0" err="1" smtClean="0"/>
              <a:t>unimodal</a:t>
            </a:r>
            <a:endParaRPr lang="en-US" dirty="0" smtClean="0"/>
          </a:p>
          <a:p>
            <a:r>
              <a:rPr lang="en-US" dirty="0" smtClean="0"/>
              <a:t>Continues infinitely in both directions.  It is asymptotic to the horizontal axis as it approaches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It is defined by only two parameters, mean and standard deviation</a:t>
            </a:r>
          </a:p>
          <a:p>
            <a:r>
              <a:rPr lang="en-US" dirty="0" smtClean="0"/>
              <a:t>Centered at mean</a:t>
            </a:r>
          </a:p>
          <a:p>
            <a:r>
              <a:rPr lang="en-US" dirty="0" smtClean="0"/>
              <a:t>The “points of inflection” where the curve changes from curving downward to curving upward, occur at exactly   </a:t>
            </a:r>
          </a:p>
          <a:p>
            <a:r>
              <a:rPr lang="en-US" dirty="0" smtClean="0"/>
              <a:t>The total area under the curve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equals 1.</a:t>
            </a:r>
            <a:endParaRPr lang="en-US" dirty="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6248400" y="2362201"/>
          <a:ext cx="666749" cy="381000"/>
        </p:xfrm>
        <a:graphic>
          <a:graphicData uri="http://schemas.openxmlformats.org/presentationml/2006/ole">
            <p:oleObj spid="_x0000_s50180" name="Equation" r:id="rId3" imgW="266400" imgH="152280" progId="Equation.3">
              <p:embed/>
            </p:oleObj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1905000" y="4953000"/>
          <a:ext cx="685800" cy="384048"/>
        </p:xfrm>
        <a:graphic>
          <a:graphicData uri="http://schemas.openxmlformats.org/presentationml/2006/ole">
            <p:oleObj spid="_x0000_s50181" name="Equation" r:id="rId4" imgW="317160" imgH="177480" progId="Equation.3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686800" cy="424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Nearly Normal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When we use the normal model, we are assuming that the data is normal (symmetric).  </a:t>
            </a:r>
          </a:p>
          <a:p>
            <a:r>
              <a:rPr lang="en-US" dirty="0" smtClean="0"/>
              <a:t>Therefore, before you use a normal model to help in your analysis, you need to check to make sure the data is basically normal—remember, real world data is not perfectly normal</a:t>
            </a:r>
          </a:p>
          <a:p>
            <a:r>
              <a:rPr lang="en-US" dirty="0" smtClean="0"/>
              <a:t>Use:  </a:t>
            </a:r>
            <a:r>
              <a:rPr lang="en-US" b="1" u="sng" dirty="0" smtClean="0"/>
              <a:t>Nearly Normal Condition</a:t>
            </a:r>
            <a:r>
              <a:rPr lang="en-US" b="1" dirty="0" smtClean="0"/>
              <a:t>:  The shape of the data’s distribution is </a:t>
            </a:r>
            <a:r>
              <a:rPr lang="en-US" b="1" dirty="0" err="1" smtClean="0"/>
              <a:t>unimodal</a:t>
            </a:r>
            <a:r>
              <a:rPr lang="en-US" b="1" dirty="0" smtClean="0"/>
              <a:t> and symmetric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Nearly Normal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Two ways to check the Nearly Normal Condition</a:t>
            </a:r>
          </a:p>
          <a:p>
            <a:pPr marL="514350" indent="-514350">
              <a:buAutoNum type="arabicPeriod"/>
            </a:pPr>
            <a:r>
              <a:rPr lang="en-US" dirty="0" smtClean="0"/>
              <a:t>Make a </a:t>
            </a:r>
            <a:r>
              <a:rPr lang="en-US" dirty="0" smtClean="0"/>
              <a:t>histogram </a:t>
            </a:r>
          </a:p>
          <a:p>
            <a:pPr marL="914400" lvl="1" indent="-514350">
              <a:buFont typeface="Wingdings" pitchFamily="2" charset="2"/>
              <a:buChar char="§"/>
            </a:pPr>
            <a:r>
              <a:rPr lang="en-US" dirty="0" smtClean="0"/>
              <a:t>Also, look at mean and median</a:t>
            </a: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AutoNum type="arabicPeriod" startAt="2"/>
            </a:pPr>
            <a:r>
              <a:rPr lang="en-US" dirty="0" smtClean="0"/>
              <a:t>Make a Normal Probability plot</a:t>
            </a:r>
          </a:p>
          <a:p>
            <a:pPr marL="514350" indent="-514350">
              <a:buNone/>
            </a:pPr>
            <a:r>
              <a:rPr lang="en-US" dirty="0" smtClean="0"/>
              <a:t>		If the distribution of the data is roughly 	Normal, the plot is roughly a diagonal 	straight line.  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Probability Plot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Normal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Not Normal</a:t>
            </a:r>
            <a:endParaRPr lang="en-U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99" y="2590800"/>
            <a:ext cx="4191001" cy="278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514600"/>
            <a:ext cx="4041775" cy="275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Probability Plot—calculator 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We are plotting the data along the </a:t>
            </a:r>
            <a:r>
              <a:rPr lang="en-US" i="1" dirty="0" smtClean="0"/>
              <a:t>y-axis </a:t>
            </a:r>
            <a:r>
              <a:rPr lang="en-US" dirty="0" smtClean="0"/>
              <a:t>in this example</a:t>
            </a:r>
            <a:endParaRPr lang="en-US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828800"/>
            <a:ext cx="416597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Standard Deviation as a Ruler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2800" dirty="0" smtClean="0"/>
              <a:t>John recently scored a 113 on Test A.  The scores on the test are distributed with a mean of 100 and a standard deviation of 10.  Mary took a different test, Test B, and scored 263.  The scores on her test are distributed with a mean of 250 and a standard deviation of 25.  Which student did relatively better on his particular test?</a:t>
            </a:r>
          </a:p>
          <a:p>
            <a:pPr marL="514350" indent="-514350">
              <a:buAutoNum type="alphaUcParenBoth"/>
            </a:pPr>
            <a:r>
              <a:rPr lang="en-US" sz="2800" dirty="0" smtClean="0"/>
              <a:t>John did better on his test</a:t>
            </a:r>
          </a:p>
          <a:p>
            <a:pPr marL="514350" indent="-514350">
              <a:buAutoNum type="alphaUcParenBoth"/>
            </a:pPr>
            <a:r>
              <a:rPr lang="en-US" sz="2800" dirty="0" smtClean="0"/>
              <a:t>Mary did better on her test</a:t>
            </a:r>
          </a:p>
          <a:p>
            <a:pPr marL="514350" indent="-514350">
              <a:buAutoNum type="alphaUcParenBoth"/>
            </a:pPr>
            <a:r>
              <a:rPr lang="en-US" sz="2800" dirty="0" smtClean="0"/>
              <a:t>They both performed equally well</a:t>
            </a:r>
          </a:p>
          <a:p>
            <a:pPr marL="514350" indent="-514350">
              <a:buAutoNum type="alphaUcParenBoth"/>
            </a:pPr>
            <a:r>
              <a:rPr lang="en-US" sz="2800" dirty="0" smtClean="0"/>
              <a:t>It is impossible to tell since they did not take the same test</a:t>
            </a:r>
          </a:p>
          <a:p>
            <a:pPr marL="514350" indent="-514350">
              <a:buAutoNum type="alphaUcParenBoth"/>
            </a:pPr>
            <a:r>
              <a:rPr lang="en-US" sz="2800" dirty="0" smtClean="0"/>
              <a:t>It is impossible to tell since the number of students taking the test is unknown.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Standard Deviation as a Ruler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9530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We need to have a level playing field—we need a way to make the numbers mean the same thing.</a:t>
            </a:r>
          </a:p>
          <a:p>
            <a:r>
              <a:rPr lang="en-US" dirty="0" smtClean="0"/>
              <a:t>We do that by using a </a:t>
            </a:r>
            <a:r>
              <a:rPr lang="en-US" i="1" dirty="0" smtClean="0"/>
              <a:t>z</a:t>
            </a:r>
            <a:r>
              <a:rPr lang="en-US" dirty="0" smtClean="0"/>
              <a:t>-score</a:t>
            </a:r>
          </a:p>
          <a:p>
            <a:r>
              <a:rPr lang="en-US" dirty="0" smtClean="0"/>
              <a:t>A </a:t>
            </a:r>
            <a:r>
              <a:rPr lang="en-US" i="1" dirty="0" smtClean="0"/>
              <a:t>z</a:t>
            </a:r>
            <a:r>
              <a:rPr lang="en-US" dirty="0" smtClean="0"/>
              <a:t>-score measures how many standard deviations a point is from the mean</a:t>
            </a:r>
          </a:p>
          <a:p>
            <a:r>
              <a:rPr lang="en-US" dirty="0" smtClean="0"/>
              <a:t>NO UNITS for a </a:t>
            </a:r>
            <a:r>
              <a:rPr lang="en-US" i="1" dirty="0" smtClean="0"/>
              <a:t>z</a:t>
            </a:r>
            <a:r>
              <a:rPr lang="en-US" dirty="0" smtClean="0"/>
              <a:t>-score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5715000" y="1371599"/>
          <a:ext cx="2590800" cy="1583267"/>
        </p:xfrm>
        <a:graphic>
          <a:graphicData uri="http://schemas.openxmlformats.org/presentationml/2006/ole">
            <p:oleObj spid="_x0000_s51202" name="Equation" r:id="rId3" imgW="685800" imgH="419040" progId="Equation.3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</a:t>
            </a:r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When we take a sample and get real </a:t>
            </a:r>
            <a:r>
              <a:rPr lang="en-US" dirty="0" smtClean="0"/>
              <a:t>data</a:t>
            </a:r>
            <a:r>
              <a:rPr lang="en-US" dirty="0" smtClean="0"/>
              <a:t>, we display it as a histogram</a:t>
            </a:r>
            <a:r>
              <a:rPr lang="en-US" dirty="0" smtClean="0"/>
              <a:t>.</a:t>
            </a: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For example, the histogram to the right displays the distribution of 1000 IQs.  The mean of the sample is about 100 and the standard deviation is approximately 15.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9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1828800"/>
            <a:ext cx="4191000" cy="3422650"/>
          </a:xfrm>
          <a:noFill/>
          <a:ln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Deviation as Ruler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0"/>
            <a:ext cx="4953000" cy="309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2227" name="Object 5"/>
          <p:cNvGraphicFramePr>
            <a:graphicFrameLocks noChangeAspect="1"/>
          </p:cNvGraphicFramePr>
          <p:nvPr/>
        </p:nvGraphicFramePr>
        <p:xfrm>
          <a:off x="4876800" y="3581400"/>
          <a:ext cx="4267200" cy="2844800"/>
        </p:xfrm>
        <a:graphic>
          <a:graphicData uri="http://schemas.openxmlformats.org/presentationml/2006/ole">
            <p:oleObj spid="_x0000_s52227" name="Document" r:id="rId4" imgW="4572720" imgH="3048120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Standard Deviation as a Ruler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Standardizing data into </a:t>
            </a:r>
            <a:r>
              <a:rPr lang="en-US" i="1" dirty="0" smtClean="0"/>
              <a:t>z</a:t>
            </a:r>
            <a:r>
              <a:rPr lang="en-US" dirty="0" smtClean="0"/>
              <a:t>-scores does not change the shape of the data.</a:t>
            </a:r>
          </a:p>
          <a:p>
            <a:r>
              <a:rPr lang="en-US" dirty="0" smtClean="0"/>
              <a:t>Standardizing data into </a:t>
            </a:r>
            <a:r>
              <a:rPr lang="en-US" i="1" dirty="0" smtClean="0"/>
              <a:t>z</a:t>
            </a:r>
            <a:r>
              <a:rPr lang="en-US" dirty="0" smtClean="0"/>
              <a:t>-scores does change the center by making the mean 0.</a:t>
            </a:r>
          </a:p>
          <a:p>
            <a:r>
              <a:rPr lang="en-US" dirty="0" smtClean="0"/>
              <a:t>Standardizing data into </a:t>
            </a:r>
            <a:r>
              <a:rPr lang="en-US" i="1" dirty="0" smtClean="0"/>
              <a:t>z</a:t>
            </a:r>
            <a:r>
              <a:rPr lang="en-US" dirty="0" smtClean="0"/>
              <a:t>-scores does change the spread by making the standard deviation 1</a:t>
            </a:r>
          </a:p>
          <a:p>
            <a:r>
              <a:rPr lang="en-US" dirty="0" smtClean="0"/>
              <a:t>Positive </a:t>
            </a:r>
            <a:r>
              <a:rPr lang="en-US" i="1" dirty="0" smtClean="0"/>
              <a:t>z</a:t>
            </a:r>
            <a:r>
              <a:rPr lang="en-US" dirty="0" smtClean="0"/>
              <a:t>-score –data point above mean</a:t>
            </a:r>
          </a:p>
          <a:p>
            <a:r>
              <a:rPr lang="en-US" dirty="0" smtClean="0"/>
              <a:t>Negative </a:t>
            </a:r>
            <a:r>
              <a:rPr lang="en-US" i="1" dirty="0" smtClean="0"/>
              <a:t>z</a:t>
            </a:r>
            <a:r>
              <a:rPr lang="en-US" dirty="0" smtClean="0"/>
              <a:t>-score—data point below mean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Standard Deviation as a Ruler:</a:t>
            </a:r>
            <a:br>
              <a:rPr lang="en-US" dirty="0" smtClean="0"/>
            </a:br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SATs have a distribution that has a mean of 1500 and a standard deviation of 250.  Suppose you score a 1850.  How many standard deviations away from the mean is your score?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Suppose your friend took the ACT, which scores are distributed with a mean of 20.8 and a standard deviation of 4.8.  What score would your friend need to get in order to have done as well as you did on the SATs?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Estimations About Populations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times, we use the Normal Model to make estimations or predictions about a population.</a:t>
            </a:r>
          </a:p>
          <a:p>
            <a:r>
              <a:rPr lang="en-US" dirty="0" smtClean="0"/>
              <a:t>Later in the course, we will use them to determine just how “unusual” something is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Estimations About Populations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percent of the population of adults would you expect to have an IQ between 70 and 130?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81400"/>
            <a:ext cx="4419600" cy="276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Estimations About Populations</a:t>
            </a:r>
            <a:endParaRPr lang="en-US" dirty="0"/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>
            <p:ph idx="1"/>
          </p:nvPr>
        </p:nvGraphicFramePr>
        <p:xfrm>
          <a:off x="457200" y="1723485"/>
          <a:ext cx="8229600" cy="4279392"/>
        </p:xfrm>
        <a:graphic>
          <a:graphicData uri="http://schemas.openxmlformats.org/presentationml/2006/ole">
            <p:oleObj spid="_x0000_s53250" name="Photo Editor Photo" r:id="rId3" imgW="13336862" imgH="693516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Estimations About Populations</a:t>
            </a:r>
            <a:endParaRPr lang="en-US" dirty="0"/>
          </a:p>
        </p:txBody>
      </p:sp>
      <p:graphicFrame>
        <p:nvGraphicFramePr>
          <p:cNvPr id="54274" name="Object 3"/>
          <p:cNvGraphicFramePr>
            <a:graphicFrameLocks noChangeAspect="1"/>
          </p:cNvGraphicFramePr>
          <p:nvPr>
            <p:ph idx="1"/>
          </p:nvPr>
        </p:nvGraphicFramePr>
        <p:xfrm>
          <a:off x="457200" y="1148716"/>
          <a:ext cx="8001000" cy="5709284"/>
        </p:xfrm>
        <a:graphic>
          <a:graphicData uri="http://schemas.openxmlformats.org/presentationml/2006/ole">
            <p:oleObj spid="_x0000_s54274" name="Photo Editor Photo" r:id="rId3" imgW="13336862" imgH="9514286" progId="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Estimations About Populations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The verbal section of the SAT test is approximately normally distributed with a mean of 500 and a standard deviation of 100.  Approximately what percent of students will score between 400 and 600 on the verbal part of the exam? 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The verbal section of the SAT test is approximately normally distributed with a mean of 500 and a standard deviation of 100.  Approximately what percent of students will score above 700?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Estimations About Populations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verbal section of the SAT test is approximately normally distributed with a mean of 500 and a standard deviation of 100.  Approximately what percent of students will score between 350 and 620?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Estimations About </a:t>
            </a:r>
            <a:r>
              <a:rPr lang="en-US" dirty="0" err="1" smtClean="0"/>
              <a:t>Populations:Example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The verbal section of the SAT test is approximately normally distributed with a mean of 500 and a standard deviation of 100.  Approximately what percent of students will score between 350 and 620?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219200"/>
            <a:ext cx="2743200" cy="185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048000"/>
            <a:ext cx="2819400" cy="1908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4949921"/>
            <a:ext cx="2819400" cy="1908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</a:t>
            </a:r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All this distribution tells us is information about this single sample</a:t>
            </a:r>
            <a:r>
              <a:rPr lang="en-US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In statistics, we want to gain information about a population.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The </a:t>
            </a:r>
            <a:r>
              <a:rPr lang="en-US" dirty="0" smtClean="0"/>
              <a:t>information about our sample can be (under the right circumstances) used to gain information about the population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9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1828800"/>
            <a:ext cx="4191000" cy="3422650"/>
          </a:xfrm>
          <a:noFill/>
          <a:ln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"/>
            <a:ext cx="2209800" cy="1495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828800"/>
            <a:ext cx="2209800" cy="1495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n-US" dirty="0" smtClean="0"/>
              <a:t>Estimating About </a:t>
            </a:r>
            <a:br>
              <a:rPr lang="en-US" dirty="0" smtClean="0"/>
            </a:br>
            <a:r>
              <a:rPr lang="en-US" dirty="0" smtClean="0"/>
              <a:t>Populations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174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429000"/>
            <a:ext cx="2286000" cy="154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5105399"/>
            <a:ext cx="2286000" cy="154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1524000"/>
            <a:ext cx="5629701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Estimations About Populations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results of a placement test for an exclusive private school is normal, with a mean of 56 and a standard deviation of 12.  Approximately what percent of students who take the test will score below a 40?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Estimations About Populations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verbal section of the SAT test is approximately normally distributed with a mean of 500 and a standard deviation of 100.  What is the lowest score someone could receive to be in the top 10% of all scores?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Estimations about the Population</a:t>
            </a:r>
            <a:br>
              <a:rPr lang="en-US" dirty="0" smtClean="0"/>
            </a:b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3528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The verbal section of the SAT test is approximately normally distributed with a mean of 500 and a standard deviation of 100.  What is the lowest score someone could receive to be in the top 10% of all scores?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1447800"/>
            <a:ext cx="2438400" cy="165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276600"/>
            <a:ext cx="2362200" cy="1598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4953000"/>
            <a:ext cx="236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5999" y="2209800"/>
            <a:ext cx="3040039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Estimations About Populations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results of a placement test for an exclusive private school is normal, with a mean of 56 and a standard deviation of 12</a:t>
            </a:r>
            <a:r>
              <a:rPr lang="en-US" dirty="0" smtClean="0"/>
              <a:t>.  The school will only accept students who score in the top 15% of all scores.  What is the minimum score a student would need in order to be accepted?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Estimations About Populations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verbal section of the SAT test is approximately normally distributed with a mean of 500 and a standard deviation of 100.  What is the range of the middle 50% of data?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Estimation </a:t>
            </a:r>
            <a:r>
              <a:rPr lang="en-US" dirty="0" smtClean="0"/>
              <a:t>A</a:t>
            </a:r>
            <a:r>
              <a:rPr lang="en-US" dirty="0" smtClean="0"/>
              <a:t>bout Populations</a:t>
            </a:r>
            <a:br>
              <a:rPr lang="en-US" dirty="0" smtClean="0"/>
            </a:br>
            <a:r>
              <a:rPr lang="en-US" dirty="0" smtClean="0"/>
              <a:t>What </a:t>
            </a:r>
            <a:r>
              <a:rPr lang="en-US" dirty="0" smtClean="0"/>
              <a:t>do you need to show?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Check Nearly Normal Condition</a:t>
            </a:r>
          </a:p>
          <a:p>
            <a:pPr marL="514350" indent="-514350">
              <a:buAutoNum type="arabicPeriod"/>
            </a:pPr>
            <a:r>
              <a:rPr lang="en-US" dirty="0" smtClean="0"/>
              <a:t>Draw normal curve model with proper notation (use parameter notation)</a:t>
            </a:r>
          </a:p>
          <a:p>
            <a:pPr marL="514350" indent="-514350">
              <a:buAutoNum type="arabicPeriod"/>
            </a:pPr>
            <a:r>
              <a:rPr lang="en-US" dirty="0" smtClean="0"/>
              <a:t>Find values you are looking for in model and shade in appropriate region</a:t>
            </a:r>
          </a:p>
          <a:p>
            <a:pPr marL="514350" indent="-514350">
              <a:buAutoNum type="arabicPeriod"/>
            </a:pPr>
            <a:r>
              <a:rPr lang="en-US" dirty="0" smtClean="0"/>
              <a:t>Convert to </a:t>
            </a:r>
            <a:r>
              <a:rPr lang="en-US" i="1" dirty="0" smtClean="0"/>
              <a:t>z</a:t>
            </a:r>
            <a:r>
              <a:rPr lang="en-US" dirty="0" smtClean="0"/>
              <a:t>-score</a:t>
            </a:r>
          </a:p>
          <a:p>
            <a:pPr marL="514350" indent="-514350">
              <a:buAutoNum type="arabicPeriod"/>
            </a:pPr>
            <a:r>
              <a:rPr lang="en-US" dirty="0" smtClean="0"/>
              <a:t>Find the area in the shaded region:</a:t>
            </a:r>
          </a:p>
          <a:p>
            <a:pPr marL="914400" lvl="1" indent="-514350">
              <a:buNone/>
            </a:pPr>
            <a:r>
              <a:rPr lang="en-US" dirty="0" smtClean="0"/>
              <a:t>    </a:t>
            </a:r>
          </a:p>
          <a:p>
            <a:pPr marL="514350" indent="-514350">
              <a:buAutoNum type="arabicPeriod"/>
            </a:pPr>
            <a:r>
              <a:rPr lang="en-US" dirty="0" smtClean="0"/>
              <a:t>Interpret you results in context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612775" y="4876800"/>
          <a:ext cx="8377238" cy="533400"/>
        </p:xfrm>
        <a:graphic>
          <a:graphicData uri="http://schemas.openxmlformats.org/presentationml/2006/ole">
            <p:oleObj spid="_x0000_s32770" name="Equation" r:id="rId3" imgW="3390840" imgH="215640" progId="Equation.3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</a:t>
            </a:r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As long as the sample was well obtained the histogram provides a good estimation of the shape, center and spread of the distribution</a:t>
            </a:r>
            <a:r>
              <a:rPr lang="en-US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This estimation of the population is illustrated with a MODEL.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If the sample is approximately symmetric the model we use is called the NORMAL MODEL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9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1828800"/>
            <a:ext cx="4191000" cy="3422650"/>
          </a:xfrm>
          <a:noFill/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Model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graph to the left is the Normal Model that represents the IQ scores of all adults.</a:t>
            </a:r>
          </a:p>
          <a:p>
            <a:r>
              <a:rPr lang="en-US" dirty="0" smtClean="0"/>
              <a:t>It has a mean of 100 (highest point) and a standard deviation of 15.</a:t>
            </a:r>
          </a:p>
          <a:p>
            <a:r>
              <a:rPr lang="en-US" dirty="0" smtClean="0"/>
              <a:t>This is called the standard normal model</a:t>
            </a:r>
            <a:endParaRPr 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600200"/>
            <a:ext cx="4605011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</a:t>
            </a:r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standard normal curve is a model—a model of reality –not reality </a:t>
            </a:r>
            <a:r>
              <a:rPr lang="en-US" dirty="0" smtClean="0"/>
              <a:t>itself.</a:t>
            </a:r>
          </a:p>
          <a:p>
            <a:r>
              <a:rPr lang="en-US" dirty="0" smtClean="0"/>
              <a:t>It is not perfect—but will give us a good general idea of how the population looks</a:t>
            </a:r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Histogram          Normal Model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en-US" b="1" u="sng" dirty="0" smtClean="0"/>
              <a:t>Real Data</a:t>
            </a:r>
            <a:r>
              <a:rPr lang="en-US" b="1" dirty="0" smtClean="0"/>
              <a:t>			      	 </a:t>
            </a:r>
            <a:r>
              <a:rPr lang="en-US" b="1" u="sng" dirty="0" smtClean="0"/>
              <a:t>Model of Population</a:t>
            </a:r>
          </a:p>
          <a:p>
            <a:pPr>
              <a:buNone/>
            </a:pPr>
            <a:r>
              <a:rPr lang="en-US" b="1" dirty="0" smtClean="0"/>
              <a:t>Sample				Population</a:t>
            </a:r>
          </a:p>
          <a:p>
            <a:pPr>
              <a:buNone/>
            </a:pPr>
            <a:r>
              <a:rPr lang="en-US" b="1" dirty="0" smtClean="0"/>
              <a:t>Statistic				Parameter</a:t>
            </a:r>
          </a:p>
          <a:p>
            <a:pPr>
              <a:buNone/>
            </a:pPr>
            <a:r>
              <a:rPr lang="en-US" b="1" dirty="0" smtClean="0"/>
              <a:t>Histogram				Normal Curve (or other)</a:t>
            </a:r>
          </a:p>
          <a:p>
            <a:pPr>
              <a:buNone/>
            </a:pPr>
            <a:r>
              <a:rPr lang="en-US" b="1" dirty="0" smtClean="0"/>
              <a:t>Mean:  				Mean:   </a:t>
            </a:r>
          </a:p>
          <a:p>
            <a:pPr>
              <a:buNone/>
            </a:pPr>
            <a:r>
              <a:rPr lang="en-US" b="1" dirty="0" smtClean="0"/>
              <a:t>Standard Deviation:		Standard Deviation:</a:t>
            </a:r>
            <a:endParaRPr lang="en-US" b="1" dirty="0"/>
          </a:p>
        </p:txBody>
      </p:sp>
      <p:graphicFrame>
        <p:nvGraphicFramePr>
          <p:cNvPr id="11" name="Content Placeholder 10"/>
          <p:cNvGraphicFramePr>
            <a:graphicFrameLocks noChangeAspect="1"/>
          </p:cNvGraphicFramePr>
          <p:nvPr>
            <p:ph sz="half" idx="2"/>
          </p:nvPr>
        </p:nvGraphicFramePr>
        <p:xfrm flipH="1">
          <a:off x="1600200" y="3505200"/>
          <a:ext cx="317500" cy="692727"/>
        </p:xfrm>
        <a:graphic>
          <a:graphicData uri="http://schemas.openxmlformats.org/presentationml/2006/ole">
            <p:oleObj spid="_x0000_s47106" name="Equation" r:id="rId4" imgW="139680" imgH="241200" progId="Equation.3">
              <p:embed/>
            </p:oleObj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3505200" y="914400"/>
            <a:ext cx="1219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3581400" y="4114800"/>
          <a:ext cx="457200" cy="633046"/>
        </p:xfrm>
        <a:graphic>
          <a:graphicData uri="http://schemas.openxmlformats.org/presentationml/2006/ole">
            <p:oleObj spid="_x0000_s47107" name="Equation" r:id="rId5" imgW="164880" imgH="228600" progId="Equation.3">
              <p:embed/>
            </p:oleObj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6248400" y="3657600"/>
          <a:ext cx="533400" cy="577850"/>
        </p:xfrm>
        <a:graphic>
          <a:graphicData uri="http://schemas.openxmlformats.org/presentationml/2006/ole">
            <p:oleObj spid="_x0000_s47109" name="Equation" r:id="rId6" imgW="152280" imgH="164880" progId="Equation.3">
              <p:embed/>
            </p:oleObj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8153400" y="4191000"/>
          <a:ext cx="533400" cy="488950"/>
        </p:xfrm>
        <a:graphic>
          <a:graphicData uri="http://schemas.openxmlformats.org/presentationml/2006/ole">
            <p:oleObj spid="_x0000_s47110" name="Equation" r:id="rId7" imgW="152280" imgH="139680" progId="Equation.3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172200" cy="598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096000" y="533400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Histogram—real data</a:t>
            </a:r>
          </a:p>
          <a:p>
            <a:endParaRPr lang="en-US" dirty="0" smtClean="0"/>
          </a:p>
          <a:p>
            <a:r>
              <a:rPr lang="en-US" dirty="0" smtClean="0"/>
              <a:t>Normal model—model of population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3"/>
          <p:cNvGraphicFramePr>
            <a:graphicFrameLocks noChangeAspect="1"/>
          </p:cNvGraphicFramePr>
          <p:nvPr/>
        </p:nvGraphicFramePr>
        <p:xfrm>
          <a:off x="0" y="0"/>
          <a:ext cx="8915400" cy="4978400"/>
        </p:xfrm>
        <a:graphic>
          <a:graphicData uri="http://schemas.openxmlformats.org/presentationml/2006/ole">
            <p:oleObj spid="_x0000_s45058" name="Photo Editor Photo" r:id="rId3" imgW="13336862" imgH="6800000" progId="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1275</Words>
  <Application>Microsoft Office PowerPoint</Application>
  <PresentationFormat>On-screen Show (4:3)</PresentationFormat>
  <Paragraphs>112</Paragraphs>
  <Slides>36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Office Theme</vt:lpstr>
      <vt:lpstr>Microsoft Equation 3.0</vt:lpstr>
      <vt:lpstr>Photo Editor Photo</vt:lpstr>
      <vt:lpstr>Equation</vt:lpstr>
      <vt:lpstr>Document</vt:lpstr>
      <vt:lpstr>Normal Curve, Standard Deviation as Ruler, and Estimations about Populations</vt:lpstr>
      <vt:lpstr>Normal Model</vt:lpstr>
      <vt:lpstr>Normal Model</vt:lpstr>
      <vt:lpstr>Normal Model</vt:lpstr>
      <vt:lpstr>Normal Model</vt:lpstr>
      <vt:lpstr>Normal Model</vt:lpstr>
      <vt:lpstr>Histogram          Normal Model</vt:lpstr>
      <vt:lpstr>Slide 8</vt:lpstr>
      <vt:lpstr>Slide 9</vt:lpstr>
      <vt:lpstr>Slide 10</vt:lpstr>
      <vt:lpstr>Normal Model</vt:lpstr>
      <vt:lpstr>Normal Model Summary</vt:lpstr>
      <vt:lpstr>Slide 13</vt:lpstr>
      <vt:lpstr>Nearly Normal Condition</vt:lpstr>
      <vt:lpstr>Nearly Normal Condition</vt:lpstr>
      <vt:lpstr>Normal Probability Plot </vt:lpstr>
      <vt:lpstr>Normal Probability Plot—calculator </vt:lpstr>
      <vt:lpstr>The Standard Deviation as a Ruler </vt:lpstr>
      <vt:lpstr>The Standard Deviation as a Ruler </vt:lpstr>
      <vt:lpstr>Standard Deviation as Ruler</vt:lpstr>
      <vt:lpstr>The Standard Deviation as a Ruler</vt:lpstr>
      <vt:lpstr>Standard Deviation as a Ruler: Examples</vt:lpstr>
      <vt:lpstr>Estimations About Populations</vt:lpstr>
      <vt:lpstr>Estimations About Populations</vt:lpstr>
      <vt:lpstr>Estimations About Populations</vt:lpstr>
      <vt:lpstr>Estimations About Populations</vt:lpstr>
      <vt:lpstr>Estimations About Populations</vt:lpstr>
      <vt:lpstr>Estimations About Populations</vt:lpstr>
      <vt:lpstr>Estimations About Populations:Example</vt:lpstr>
      <vt:lpstr>Estimating About  Populations</vt:lpstr>
      <vt:lpstr>Estimations About Populations</vt:lpstr>
      <vt:lpstr>Estimations About Populations</vt:lpstr>
      <vt:lpstr>Estimations about the Population Example</vt:lpstr>
      <vt:lpstr>Estimations About Populations</vt:lpstr>
      <vt:lpstr>Estimations About Populations</vt:lpstr>
      <vt:lpstr>Estimation About Populations What do you need to show?</vt:lpstr>
    </vt:vector>
  </TitlesOfParts>
  <Company>SASD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6:  The Standard Deviation as a Ruler and the Normal Model</dc:title>
  <dc:creator>fmasinmoyer</dc:creator>
  <cp:lastModifiedBy>fmasinmoyer</cp:lastModifiedBy>
  <cp:revision>64</cp:revision>
  <dcterms:created xsi:type="dcterms:W3CDTF">2009-09-16T04:23:44Z</dcterms:created>
  <dcterms:modified xsi:type="dcterms:W3CDTF">2010-02-08T05:13:00Z</dcterms:modified>
</cp:coreProperties>
</file>